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08" r:id="rId4"/>
    <p:sldId id="258" r:id="rId5"/>
    <p:sldId id="259" r:id="rId6"/>
    <p:sldId id="262" r:id="rId7"/>
    <p:sldId id="287" r:id="rId8"/>
    <p:sldId id="288" r:id="rId9"/>
    <p:sldId id="291" r:id="rId10"/>
    <p:sldId id="289" r:id="rId11"/>
    <p:sldId id="295" r:id="rId12"/>
    <p:sldId id="30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D73-929F-4D02-A65C-BC24B48855E1}" type="datetimeFigureOut">
              <a:rPr lang="en-US" smtClean="0"/>
              <a:t>03/04/19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ADC-8A0E-4813-B27E-8259104D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D73-929F-4D02-A65C-BC24B48855E1}" type="datetimeFigureOut">
              <a:rPr lang="en-US" smtClean="0"/>
              <a:t>03/04/19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ADC-8A0E-4813-B27E-8259104D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D73-929F-4D02-A65C-BC24B48855E1}" type="datetimeFigureOut">
              <a:rPr lang="en-US" smtClean="0"/>
              <a:t>03/04/19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ADC-8A0E-4813-B27E-8259104D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96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6904-7081-4099-A5CD-49917A1950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B70D-6A88-4A97-AC2C-CDDCA8C969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3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6904-7081-4099-A5CD-49917A1950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B70D-6A88-4A97-AC2C-CDDCA8C969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75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6904-7081-4099-A5CD-49917A1950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B70D-6A88-4A97-AC2C-CDDCA8C969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8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6904-7081-4099-A5CD-49917A1950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B70D-6A88-4A97-AC2C-CDDCA8C969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6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6904-7081-4099-A5CD-49917A1950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B70D-6A88-4A97-AC2C-CDDCA8C969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5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6904-7081-4099-A5CD-49917A1950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B70D-6A88-4A97-AC2C-CDDCA8C969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35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6904-7081-4099-A5CD-49917A1950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B70D-6A88-4A97-AC2C-CDDCA8C969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17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6904-7081-4099-A5CD-49917A1950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B70D-6A88-4A97-AC2C-CDDCA8C969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9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D73-929F-4D02-A65C-BC24B48855E1}" type="datetimeFigureOut">
              <a:rPr lang="en-US" smtClean="0"/>
              <a:t>03/04/19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ADC-8A0E-4813-B27E-8259104D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68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6904-7081-4099-A5CD-49917A1950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B70D-6A88-4A97-AC2C-CDDCA8C969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25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6904-7081-4099-A5CD-49917A1950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B70D-6A88-4A97-AC2C-CDDCA8C969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23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6904-7081-4099-A5CD-49917A1950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B70D-6A88-4A97-AC2C-CDDCA8C969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6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D73-929F-4D02-A65C-BC24B48855E1}" type="datetimeFigureOut">
              <a:rPr lang="en-US" smtClean="0"/>
              <a:t>03/04/19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ADC-8A0E-4813-B27E-8259104D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4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D73-929F-4D02-A65C-BC24B48855E1}" type="datetimeFigureOut">
              <a:rPr lang="en-US" smtClean="0"/>
              <a:t>03/04/19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ADC-8A0E-4813-B27E-8259104D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2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D73-929F-4D02-A65C-BC24B48855E1}" type="datetimeFigureOut">
              <a:rPr lang="en-US" smtClean="0"/>
              <a:t>03/04/19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ADC-8A0E-4813-B27E-8259104D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2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D73-929F-4D02-A65C-BC24B48855E1}" type="datetimeFigureOut">
              <a:rPr lang="en-US" smtClean="0"/>
              <a:t>03/04/19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ADC-8A0E-4813-B27E-8259104D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9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D73-929F-4D02-A65C-BC24B48855E1}" type="datetimeFigureOut">
              <a:rPr lang="en-US" smtClean="0"/>
              <a:t>03/04/19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ADC-8A0E-4813-B27E-8259104D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D73-929F-4D02-A65C-BC24B48855E1}" type="datetimeFigureOut">
              <a:rPr lang="en-US" smtClean="0"/>
              <a:t>03/04/19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ADC-8A0E-4813-B27E-8259104D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8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D73-929F-4D02-A65C-BC24B48855E1}" type="datetimeFigureOut">
              <a:rPr lang="en-US" smtClean="0"/>
              <a:t>03/04/19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ADC-8A0E-4813-B27E-8259104D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4FD73-929F-4D02-A65C-BC24B48855E1}" type="datetimeFigureOut">
              <a:rPr lang="en-US" smtClean="0"/>
              <a:t>03/04/19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19ADC-8A0E-4813-B27E-8259104D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6904-7081-4099-A5CD-49917A1950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B70D-6A88-4A97-AC2C-CDDCA8C969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0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phyak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e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371490" cy="30003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Building teacher agency through teacher research in pre-service teacher education in Nepal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696286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i="1" dirty="0" err="1" smtClean="0"/>
              <a:t>Prem</a:t>
            </a:r>
            <a:r>
              <a:rPr lang="en-US" b="1" i="1" dirty="0" smtClean="0"/>
              <a:t> </a:t>
            </a:r>
            <a:r>
              <a:rPr lang="en-US" b="1" i="1" dirty="0" err="1" smtClean="0"/>
              <a:t>Phyak</a:t>
            </a:r>
            <a:r>
              <a:rPr lang="en-US" b="1" i="1" dirty="0" smtClean="0"/>
              <a:t> </a:t>
            </a:r>
          </a:p>
          <a:p>
            <a:r>
              <a:rPr lang="en-US" dirty="0" smtClean="0"/>
              <a:t>Tribhuvan University,</a:t>
            </a:r>
          </a:p>
          <a:p>
            <a:r>
              <a:rPr lang="en-US" dirty="0" smtClean="0"/>
              <a:t>Nepal </a:t>
            </a:r>
          </a:p>
          <a:p>
            <a:r>
              <a:rPr lang="en-US" dirty="0" smtClean="0">
                <a:hlinkClick r:id="rId2"/>
              </a:rPr>
              <a:t>pphyak@gmail.com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78" y="294181"/>
            <a:ext cx="7886700" cy="3285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Achievement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182414"/>
            <a:ext cx="8026619" cy="4695004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“I learned how to negotiate with my own friends and the teachers in schools. It is not easy—people have different ideas. But it is important to address diverse opinions. Before I used to think that I should be teaching as I was taught and read in the courses. But this process helped me develop confidence that I can do something new. I know how to use graffiti and other art-based materials in teaching. My students really liked it. They have developed some wonderful arts. All students were not able to describe graffiti, but they were motivated to talk. I think it is important to do something new which students easily understand.”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7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Focusing on teacher research in in-service teachers </a:t>
            </a:r>
          </a:p>
          <a:p>
            <a:endParaRPr lang="en-US" dirty="0"/>
          </a:p>
          <a:p>
            <a:r>
              <a:rPr lang="en-US" dirty="0" smtClean="0"/>
              <a:t>TR focuses on building teacher agency among pre-service teachers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 helps pre-service teachers connect with schools and better understand issues and challenges of teaching.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TR contributes to innovate and explore creative ideas among pre-service teachers.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0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Teacher for Teacher (</a:t>
            </a:r>
            <a:r>
              <a:rPr lang="en-US" sz="2800" b="1" dirty="0" err="1" smtClean="0">
                <a:latin typeface="Garamond" panose="02020404030301010803" pitchFamily="18" charset="0"/>
              </a:rPr>
              <a:t>TfT</a:t>
            </a:r>
            <a:r>
              <a:rPr lang="en-US" sz="2800" b="1" dirty="0" smtClean="0">
                <a:latin typeface="Garamond" panose="02020404030301010803" pitchFamily="18" charset="0"/>
              </a:rPr>
              <a:t>): Building Teacher Agency Project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/>
          <a:lstStyle/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Develop exploratory and collaborative skills of pre-service teachers.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Connect them with schools and in-service teachers.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Identify relevant issues; carry out research; develop plans of  action and implement them during their practicum.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9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02" y="496094"/>
            <a:ext cx="4101005" cy="10173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Teacher agency 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917" y="496094"/>
            <a:ext cx="3628073" cy="543666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1434" y="1825625"/>
            <a:ext cx="5163207" cy="481165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“Agency </a:t>
            </a:r>
            <a:r>
              <a:rPr lang="en-US" dirty="0"/>
              <a:t>as a capacity of individuals, that is, as something individuals can claim to ‘have’ or ‘possess’, but rather see it as something individuals and groups can manage to achieve—or not, of course</a:t>
            </a:r>
            <a:r>
              <a:rPr lang="en-US" dirty="0" smtClean="0"/>
              <a:t>.”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“Agency </a:t>
            </a:r>
            <a:r>
              <a:rPr lang="en-US" dirty="0"/>
              <a:t>is </a:t>
            </a:r>
            <a:r>
              <a:rPr lang="en-US" dirty="0" smtClean="0"/>
              <a:t>therefore </a:t>
            </a:r>
            <a:r>
              <a:rPr lang="en-US" dirty="0"/>
              <a:t>to be understood as resulting from the interplay of individuals’ capacities and environment conditions</a:t>
            </a:r>
            <a:r>
              <a:rPr lang="en-US" dirty="0" smtClean="0"/>
              <a:t>.”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(Priestley, </a:t>
            </a:r>
            <a:r>
              <a:rPr lang="en-US" dirty="0" err="1" smtClean="0"/>
              <a:t>Biesta</a:t>
            </a:r>
            <a:r>
              <a:rPr lang="en-US" dirty="0" smtClean="0"/>
              <a:t> &amp; Robinson,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8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72" y="365127"/>
            <a:ext cx="8136978" cy="1022240"/>
          </a:xfrm>
        </p:spPr>
        <p:txBody>
          <a:bodyPr/>
          <a:lstStyle/>
          <a:p>
            <a:r>
              <a:rPr lang="en-US" b="1" dirty="0" smtClean="0"/>
              <a:t>Contexts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7367"/>
            <a:ext cx="4863662" cy="53208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Department of English Education </a:t>
            </a:r>
            <a:r>
              <a:rPr lang="en-US" dirty="0"/>
              <a:t>Tribhuvan University, Nepal: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Central Department of Education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than 90% teachers are graduates of this university </a:t>
            </a:r>
          </a:p>
          <a:p>
            <a:pPr lvl="1"/>
            <a:r>
              <a:rPr lang="en-US" dirty="0" smtClean="0"/>
              <a:t>Pre-service English language teacher education program </a:t>
            </a:r>
          </a:p>
          <a:p>
            <a:pPr lvl="1"/>
            <a:r>
              <a:rPr lang="en-US" dirty="0" smtClean="0"/>
              <a:t>Courses: interdisciplinary courses such as sociolinguistics, applied linguistics, extensive reading, ELT methods and materials, SLA, research methodology, thesis writing, </a:t>
            </a:r>
            <a:endParaRPr lang="en-US" dirty="0"/>
          </a:p>
          <a:p>
            <a:pPr lvl="1"/>
            <a:r>
              <a:rPr lang="en-US" dirty="0" smtClean="0"/>
              <a:t>ELT Seminar and Practicum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662" y="268014"/>
            <a:ext cx="4162097" cy="44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4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79" y="365126"/>
            <a:ext cx="8231571" cy="32855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Context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8" y="1332187"/>
            <a:ext cx="8121212" cy="52152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About 250 (in average) ELT young pre-service teachers each semester (3 semesters run consequently)</a:t>
            </a:r>
          </a:p>
          <a:p>
            <a:r>
              <a:rPr lang="en-US" dirty="0" smtClean="0"/>
              <a:t>Large class: Divided students into sections (50 in each class)</a:t>
            </a:r>
          </a:p>
          <a:p>
            <a:r>
              <a:rPr lang="en-US" dirty="0" smtClean="0"/>
              <a:t>Courses are developed by a group of experts and they are fixed </a:t>
            </a:r>
            <a:endParaRPr lang="en-US" dirty="0"/>
          </a:p>
          <a:p>
            <a:r>
              <a:rPr lang="en-US" dirty="0" smtClean="0"/>
              <a:t>Resources: Lack of library resources—lack of online journal subscription </a:t>
            </a:r>
          </a:p>
          <a:p>
            <a:r>
              <a:rPr lang="en-US" dirty="0"/>
              <a:t>Teacher pressure and workload</a:t>
            </a:r>
          </a:p>
          <a:p>
            <a:r>
              <a:rPr lang="en-US" dirty="0"/>
              <a:t>Teachers cannot change courses and disconnection of the program with in-service teachers</a:t>
            </a:r>
          </a:p>
          <a:p>
            <a:r>
              <a:rPr lang="en-US" dirty="0"/>
              <a:t>Lecture-based, with occasional student presentations </a:t>
            </a:r>
          </a:p>
          <a:p>
            <a:r>
              <a:rPr lang="en-US" dirty="0"/>
              <a:t> Lack of institutional support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409" y="0"/>
            <a:ext cx="7886700" cy="1325563"/>
          </a:xfrm>
        </p:spPr>
        <p:txBody>
          <a:bodyPr/>
          <a:lstStyle/>
          <a:p>
            <a:r>
              <a:rPr lang="en-US" dirty="0" smtClean="0"/>
              <a:t>Emergent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2"/>
            <a:ext cx="6560426" cy="5390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Garamond" panose="02020404030301010803" pitchFamily="18" charset="0"/>
              </a:rPr>
              <a:t>1. Negotiating the syllabus (Week #1)</a:t>
            </a:r>
          </a:p>
          <a:p>
            <a:pPr lvl="1"/>
            <a:r>
              <a:rPr lang="en-US" sz="1800" b="1" dirty="0" smtClean="0">
                <a:latin typeface="Garamond" panose="02020404030301010803" pitchFamily="18" charset="0"/>
              </a:rPr>
              <a:t>ELT Seminar</a:t>
            </a:r>
          </a:p>
          <a:p>
            <a:pPr lvl="1"/>
            <a:r>
              <a:rPr lang="en-US" sz="1800" dirty="0" smtClean="0">
                <a:latin typeface="Garamond" panose="02020404030301010803" pitchFamily="18" charset="0"/>
              </a:rPr>
              <a:t>Practicum: </a:t>
            </a:r>
            <a:endParaRPr lang="en-US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  <a:r>
              <a:rPr lang="en-US" sz="1800" dirty="0">
                <a:solidFill>
                  <a:srgbClr val="FF0000"/>
                </a:solidFill>
                <a:latin typeface="Garamond" panose="02020404030301010803" pitchFamily="18" charset="0"/>
              </a:rPr>
              <a:t>Connecting with in-service teachers and schools </a:t>
            </a: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</a:rPr>
              <a:t>(Week #1):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</a:rPr>
              <a:t>Observe classes and talk to teachers 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</a:rPr>
              <a:t>Identify issues and new ideas </a:t>
            </a:r>
          </a:p>
          <a:p>
            <a:pPr marL="0" indent="0" fontAlgn="base">
              <a:buNone/>
            </a:pPr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</a:rPr>
              <a:t>3. </a:t>
            </a:r>
            <a:r>
              <a:rPr lang="en-US" sz="1800" dirty="0">
                <a:solidFill>
                  <a:srgbClr val="00B0F0"/>
                </a:solidFill>
                <a:latin typeface="Garamond" panose="02020404030301010803" pitchFamily="18" charset="0"/>
              </a:rPr>
              <a:t>Group formation and exploring the issue (Weeks 2 &amp; 4): 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</a:rPr>
              <a:t>Based on common issues (group of 3-5 members)</a:t>
            </a:r>
          </a:p>
          <a:p>
            <a:pPr lvl="1" fontAlgn="base"/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</a:rPr>
              <a:t>Exploration of issues: Reading and discussion sessions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Garamond" panose="02020404030301010803" pitchFamily="18" charset="0"/>
              </a:rPr>
              <a:t>4</a:t>
            </a:r>
            <a:r>
              <a:rPr lang="en-US" sz="18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: </a:t>
            </a:r>
            <a:r>
              <a:rPr lang="en-US" sz="1800" b="1" dirty="0">
                <a:solidFill>
                  <a:srgbClr val="000000"/>
                </a:solidFill>
                <a:latin typeface="Garamond" panose="02020404030301010803" pitchFamily="18" charset="0"/>
              </a:rPr>
              <a:t>Concept paper and action plans </a:t>
            </a:r>
            <a:endParaRPr lang="en-US" sz="18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</a:rPr>
              <a:t>Building consensus and describe what their project is about and why they think that they project is important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Garamond" panose="02020404030301010803" pitchFamily="18" charset="0"/>
              </a:rPr>
              <a:t>Two categories of projects: Action research and Materials development </a:t>
            </a:r>
          </a:p>
          <a:p>
            <a:pPr marL="457200" lvl="1" indent="0">
              <a:buNone/>
            </a:pPr>
            <a:r>
              <a:rPr lang="en-US" sz="1800" dirty="0">
                <a:latin typeface="Garamond" panose="02020404030301010803" pitchFamily="18" charset="0"/>
              </a:rPr>
              <a:t>	</a:t>
            </a:r>
            <a:r>
              <a:rPr lang="en-US" sz="1800" dirty="0" smtClean="0">
                <a:latin typeface="Garamond" panose="02020404030301010803" pitchFamily="18" charset="0"/>
              </a:rPr>
              <a:t>	</a:t>
            </a:r>
          </a:p>
          <a:p>
            <a:pPr lvl="1"/>
            <a:endParaRPr lang="en-US" sz="1800" dirty="0" smtClean="0">
              <a:latin typeface="Garamond" panose="02020404030301010803" pitchFamily="18" charset="0"/>
            </a:endParaRPr>
          </a:p>
          <a:p>
            <a:pPr lvl="1"/>
            <a:endParaRPr lang="en-US" sz="1800" dirty="0" smtClean="0">
              <a:latin typeface="Garamond" panose="02020404030301010803" pitchFamily="18" charset="0"/>
            </a:endParaRPr>
          </a:p>
          <a:p>
            <a:pPr lvl="1"/>
            <a:endParaRPr lang="en-US" sz="1800" dirty="0" smtClean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689" y="541461"/>
            <a:ext cx="2158890" cy="2367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076" y="3174380"/>
            <a:ext cx="1718441" cy="25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7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84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>Action </a:t>
            </a:r>
            <a:r>
              <a:rPr lang="en-US" dirty="0" smtClean="0">
                <a:solidFill>
                  <a:srgbClr val="000000"/>
                </a:solidFill>
                <a:latin typeface="Garamond" panose="02020404030301010803" pitchFamily="18" charset="0"/>
              </a:rPr>
              <a:t>plans (example):</a:t>
            </a:r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2" y="1245476"/>
            <a:ext cx="5060730" cy="539180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Visit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different streets of city to collect graffiti (One week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)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Categorized into four different 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themes  (2 weeks)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Women and Gender Issues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Language, culture and identity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Health, sanitation and environment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Politics</a:t>
            </a:r>
          </a:p>
          <a:p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Writing a material for secondary level teachers: 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Seeing , Noticing, Drawing Meaning and Creating  (3-4 weeks)</a:t>
            </a:r>
            <a:endParaRPr lang="en-US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Language related activities 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Sign/symbol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related activities </a:t>
            </a:r>
            <a:endParaRPr lang="en-US" sz="2000" dirty="0" smtClean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Social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meaning and values </a:t>
            </a:r>
            <a:endParaRPr lang="en-US" sz="2000" dirty="0" smtClean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Students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will 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create </a:t>
            </a:r>
            <a:r>
              <a:rPr lang="en-US" sz="2000" dirty="0">
                <a:solidFill>
                  <a:srgbClr val="000000"/>
                </a:solidFill>
                <a:latin typeface="Garamond" panose="02020404030301010803" pitchFamily="18" charset="0"/>
              </a:rPr>
              <a:t>their own </a:t>
            </a:r>
            <a:r>
              <a:rPr lang="en-US" sz="20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graffiti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042" y="734357"/>
            <a:ext cx="3689131" cy="338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3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974" y="1586769"/>
            <a:ext cx="7886700" cy="13015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Rende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1" y="63062"/>
            <a:ext cx="6828251" cy="86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9.jpg" descr="G:\graffiti\gender issues\20180709_15025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175" y="1421984"/>
            <a:ext cx="2094705" cy="2932711"/>
          </a:xfrm>
          <a:prstGeom prst="rect">
            <a:avLst/>
          </a:prstGeom>
          <a:ln/>
        </p:spPr>
      </p:pic>
      <p:pic>
        <p:nvPicPr>
          <p:cNvPr id="6" name="image38.jpg" descr="C:\Users\Sudr-Sun Nepol\Desktop\graffiti 2\20180715_123835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571248" y="1200428"/>
            <a:ext cx="2042861" cy="2932711"/>
          </a:xfrm>
          <a:prstGeom prst="rect">
            <a:avLst/>
          </a:prstGeom>
          <a:ln/>
        </p:spPr>
      </p:pic>
      <p:pic>
        <p:nvPicPr>
          <p:cNvPr id="7" name="image43.jpg" descr="G:\graffiti\gender issues\20180709_1522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9907" y="1137364"/>
            <a:ext cx="2294002" cy="2932711"/>
          </a:xfrm>
          <a:prstGeom prst="rect">
            <a:avLst/>
          </a:prstGeom>
          <a:ln/>
        </p:spPr>
      </p:pic>
      <p:pic>
        <p:nvPicPr>
          <p:cNvPr id="8" name="image35.jpg" descr="C:\Users\user\Desktop\picnic\graffiti part 2\20180614_125430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284065" y="1137364"/>
            <a:ext cx="1568273" cy="2932711"/>
          </a:xfrm>
          <a:prstGeom prst="rect">
            <a:avLst/>
          </a:prstGeom>
          <a:ln/>
        </p:spPr>
      </p:pic>
      <p:sp>
        <p:nvSpPr>
          <p:cNvPr id="3" name="Rectangle 2"/>
          <p:cNvSpPr/>
          <p:nvPr/>
        </p:nvSpPr>
        <p:spPr>
          <a:xfrm>
            <a:off x="394138" y="4519480"/>
            <a:ext cx="4745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major focus of this lesson are: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● Develop critical thinking about gender equality</a:t>
            </a:r>
          </a:p>
          <a:p>
            <a:pPr algn="ctr"/>
            <a:r>
              <a:rPr lang="en-US" dirty="0" smtClean="0"/>
              <a:t>● Speak a paragraph about gender equality</a:t>
            </a:r>
          </a:p>
          <a:p>
            <a:pPr algn="ctr"/>
            <a:r>
              <a:rPr lang="en-US" dirty="0" smtClean="0"/>
              <a:t>● Awareness about gender equality</a:t>
            </a:r>
          </a:p>
          <a:p>
            <a:pPr algn="ctr"/>
            <a:r>
              <a:rPr lang="en-US" dirty="0" smtClean="0"/>
              <a:t>● Creating graffiti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94739" y="4234860"/>
            <a:ext cx="37994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Time: 1 hour</a:t>
            </a:r>
          </a:p>
          <a:p>
            <a:r>
              <a:rPr lang="en-US" b="1" dirty="0"/>
              <a:t>Activity: 1 (Pair work</a:t>
            </a:r>
            <a:r>
              <a:rPr lang="en-US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Discussion on issues from the picture </a:t>
            </a:r>
          </a:p>
          <a:p>
            <a:r>
              <a:rPr lang="en-US" b="1" dirty="0"/>
              <a:t>Activity: 2 (Group work/Project 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 chart, with relevant pictures, that reflects the gender </a:t>
            </a:r>
            <a:r>
              <a:rPr lang="en-US" dirty="0" smtClean="0"/>
              <a:t>(in)equality </a:t>
            </a:r>
            <a:r>
              <a:rPr lang="en-US" dirty="0"/>
              <a:t>in Nepal.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552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073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Emergent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78" y="1053114"/>
            <a:ext cx="5054819" cy="52057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Step #5: Sharing and improvement </a:t>
            </a:r>
          </a:p>
          <a:p>
            <a:pPr marL="0" indent="0">
              <a:buNone/>
            </a:pPr>
            <a:r>
              <a:rPr lang="en-US" dirty="0" smtClean="0"/>
              <a:t>Step #6: Implementation (4 weeks)</a:t>
            </a:r>
          </a:p>
          <a:p>
            <a:pPr lvl="1"/>
            <a:r>
              <a:rPr lang="en-US" dirty="0" smtClean="0"/>
              <a:t>Practicum </a:t>
            </a:r>
            <a:endParaRPr lang="en-US" dirty="0"/>
          </a:p>
          <a:p>
            <a:r>
              <a:rPr lang="en-US" dirty="0" smtClean="0"/>
              <a:t>Step 7 # Reflection and further improvement </a:t>
            </a:r>
          </a:p>
          <a:p>
            <a:pPr lvl="1"/>
            <a:r>
              <a:rPr lang="en-US" dirty="0" smtClean="0"/>
              <a:t>Write a report</a:t>
            </a:r>
          </a:p>
          <a:p>
            <a:pPr lvl="1"/>
            <a:r>
              <a:rPr lang="en-US" dirty="0" smtClean="0"/>
              <a:t>Share their own ideas how they can further improve </a:t>
            </a:r>
          </a:p>
          <a:p>
            <a:pPr marL="0" indent="0">
              <a:buNone/>
            </a:pPr>
            <a:r>
              <a:rPr lang="en-US" dirty="0"/>
              <a:t>Step #8: Presenting their projects in seminars and conference</a:t>
            </a:r>
          </a:p>
          <a:p>
            <a:pPr lvl="1"/>
            <a:r>
              <a:rPr lang="en-US" dirty="0"/>
              <a:t>Small scale seminars (3-day, 2)</a:t>
            </a:r>
          </a:p>
          <a:p>
            <a:pPr lvl="1"/>
            <a:r>
              <a:rPr lang="en-US" dirty="0"/>
              <a:t>International conferences (3-day, 2)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786" y="1302322"/>
            <a:ext cx="3188484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6145</TotalTime>
  <Words>825</Words>
  <Application>Microsoft Macintosh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Building teacher agency through teacher research in pre-service teacher education in Nepal </vt:lpstr>
      <vt:lpstr>Teacher for Teacher (TfT): Building Teacher Agency Project  </vt:lpstr>
      <vt:lpstr>Teacher agency </vt:lpstr>
      <vt:lpstr>Contexts</vt:lpstr>
      <vt:lpstr>Context </vt:lpstr>
      <vt:lpstr>Emergent steps </vt:lpstr>
      <vt:lpstr>Action plans (example): </vt:lpstr>
      <vt:lpstr>PowerPoint Presentation</vt:lpstr>
      <vt:lpstr>Emergent steps</vt:lpstr>
      <vt:lpstr> Achievement </vt:lpstr>
      <vt:lpstr>Conclusion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Richard Smith</cp:lastModifiedBy>
  <cp:revision>53</cp:revision>
  <dcterms:created xsi:type="dcterms:W3CDTF">2019-03-28T17:03:09Z</dcterms:created>
  <dcterms:modified xsi:type="dcterms:W3CDTF">2019-04-02T23:57:02Z</dcterms:modified>
</cp:coreProperties>
</file>